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66" r:id="rId2"/>
    <p:sldId id="507" r:id="rId3"/>
    <p:sldId id="567" r:id="rId4"/>
    <p:sldId id="563" r:id="rId5"/>
    <p:sldId id="551" r:id="rId6"/>
    <p:sldId id="555" r:id="rId7"/>
    <p:sldId id="564" r:id="rId8"/>
    <p:sldId id="565" r:id="rId9"/>
  </p:sldIdLst>
  <p:sldSz cx="9144000" cy="5143500" type="screen16x9"/>
  <p:notesSz cx="6797675" cy="9929813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  <p15:guide id="3" orient="horz" pos="16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CC"/>
    <a:srgbClr val="333333"/>
    <a:srgbClr val="5490B8"/>
    <a:srgbClr val="0033CC"/>
    <a:srgbClr val="57B9E6"/>
    <a:srgbClr val="A3A3A3"/>
    <a:srgbClr val="969696"/>
    <a:srgbClr val="0070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Светлый стиль 2 -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87" autoAdjust="0"/>
    <p:restoredTop sz="93021" autoAdjust="0"/>
  </p:normalViewPr>
  <p:slideViewPr>
    <p:cSldViewPr>
      <p:cViewPr>
        <p:scale>
          <a:sx n="152" d="100"/>
          <a:sy n="152" d="100"/>
        </p:scale>
        <p:origin x="-444" y="-72"/>
      </p:cViewPr>
      <p:guideLst>
        <p:guide orient="horz" pos="2160"/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958" cy="495458"/>
          </a:xfrm>
          <a:prstGeom prst="rect">
            <a:avLst/>
          </a:prstGeom>
        </p:spPr>
        <p:txBody>
          <a:bodyPr vert="horz" lIns="91010" tIns="45506" rIns="91010" bIns="45506" rtlCol="0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51098" y="0"/>
            <a:ext cx="2944958" cy="495458"/>
          </a:xfrm>
          <a:prstGeom prst="rect">
            <a:avLst/>
          </a:prstGeom>
        </p:spPr>
        <p:txBody>
          <a:bodyPr vert="horz" lIns="91010" tIns="45506" rIns="91010" bIns="45506" rtlCol="0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F4ECBA25-7BD2-4A9E-B742-FB550E83BE02}" type="datetimeFigureOut">
              <a:rPr lang="ru-RU"/>
              <a:pPr>
                <a:defRPr/>
              </a:pPr>
              <a:t>19.02.2025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32766"/>
            <a:ext cx="2944958" cy="495458"/>
          </a:xfrm>
          <a:prstGeom prst="rect">
            <a:avLst/>
          </a:prstGeom>
        </p:spPr>
        <p:txBody>
          <a:bodyPr vert="horz" lIns="91010" tIns="45506" rIns="91010" bIns="45506" rtlCol="0" anchor="b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51098" y="9432766"/>
            <a:ext cx="2944958" cy="495458"/>
          </a:xfrm>
          <a:prstGeom prst="rect">
            <a:avLst/>
          </a:prstGeom>
        </p:spPr>
        <p:txBody>
          <a:bodyPr vert="horz" lIns="91010" tIns="45506" rIns="91010" bIns="45506" rtlCol="0" anchor="b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28662BE0-FF55-4B27-8ADE-99CF8718697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0004811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958" cy="495458"/>
          </a:xfrm>
          <a:prstGeom prst="rect">
            <a:avLst/>
          </a:prstGeom>
        </p:spPr>
        <p:txBody>
          <a:bodyPr vert="horz" lIns="91010" tIns="45506" rIns="91010" bIns="45506" rtlCol="0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1098" y="0"/>
            <a:ext cx="2944958" cy="495458"/>
          </a:xfrm>
          <a:prstGeom prst="rect">
            <a:avLst/>
          </a:prstGeom>
        </p:spPr>
        <p:txBody>
          <a:bodyPr vert="horz" lIns="91010" tIns="45506" rIns="91010" bIns="45506" rtlCol="0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38356703-BF08-407A-8596-25F6782E3F25}" type="datetimeFigureOut">
              <a:rPr lang="ru-RU"/>
              <a:pPr>
                <a:defRPr/>
              </a:pPr>
              <a:t>19.02.2025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88900" y="744538"/>
            <a:ext cx="6619875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010" tIns="45506" rIns="91010" bIns="45506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606" y="4716383"/>
            <a:ext cx="5438464" cy="4468654"/>
          </a:xfrm>
          <a:prstGeom prst="rect">
            <a:avLst/>
          </a:prstGeom>
        </p:spPr>
        <p:txBody>
          <a:bodyPr vert="horz" lIns="91010" tIns="45506" rIns="91010" bIns="45506" rtlCol="0">
            <a:normAutofit/>
          </a:bodyPr>
          <a:lstStyle/>
          <a:p>
            <a:pPr lvl="0"/>
            <a:r>
              <a:rPr lang="ru-RU" noProof="0"/>
              <a:t>Образец текста</a:t>
            </a:r>
          </a:p>
          <a:p>
            <a:pPr lvl="1"/>
            <a:r>
              <a:rPr lang="ru-RU" noProof="0"/>
              <a:t>Второй уровень</a:t>
            </a:r>
          </a:p>
          <a:p>
            <a:pPr lvl="2"/>
            <a:r>
              <a:rPr lang="ru-RU" noProof="0"/>
              <a:t>Третий уровень</a:t>
            </a:r>
          </a:p>
          <a:p>
            <a:pPr lvl="3"/>
            <a:r>
              <a:rPr lang="ru-RU" noProof="0"/>
              <a:t>Четвертый уровень</a:t>
            </a:r>
          </a:p>
          <a:p>
            <a:pPr lvl="4"/>
            <a:r>
              <a:rPr lang="ru-RU" noProof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32766"/>
            <a:ext cx="2944958" cy="495458"/>
          </a:xfrm>
          <a:prstGeom prst="rect">
            <a:avLst/>
          </a:prstGeom>
        </p:spPr>
        <p:txBody>
          <a:bodyPr vert="horz" lIns="91010" tIns="45506" rIns="91010" bIns="45506" rtlCol="0" anchor="b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1098" y="9432766"/>
            <a:ext cx="2944958" cy="495458"/>
          </a:xfrm>
          <a:prstGeom prst="rect">
            <a:avLst/>
          </a:prstGeom>
        </p:spPr>
        <p:txBody>
          <a:bodyPr vert="horz" lIns="91010" tIns="45506" rIns="91010" bIns="45506" rtlCol="0" anchor="b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8A6C0249-A946-4826-9914-70CEA115BBD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9298756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88900" y="744538"/>
            <a:ext cx="6619875" cy="3724275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3555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altLang="ru-RU"/>
          </a:p>
        </p:txBody>
      </p:sp>
      <p:sp>
        <p:nvSpPr>
          <p:cNvPr id="23556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39219" indent="-28320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37630" indent="-227206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592042" indent="-227206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46453" indent="-227206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07265" indent="-22720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68077" indent="-22720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8889" indent="-22720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9701" indent="-22720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2A0EF038-15DF-49C0-B24E-0D505B054A48}" type="slidenum">
              <a:rPr lang="ru-RU" altLang="ru-RU" smtClean="0">
                <a:latin typeface="Arial" charset="0"/>
              </a:rPr>
              <a:pPr eaLnBrk="1" hangingPunct="1">
                <a:spcBef>
                  <a:spcPct val="0"/>
                </a:spcBef>
              </a:pPr>
              <a:t>1</a:t>
            </a:fld>
            <a:endParaRPr lang="ru-RU" altLang="ru-RU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313864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88900" y="744538"/>
            <a:ext cx="6619875" cy="3724275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4579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dirty="0"/>
          </a:p>
        </p:txBody>
      </p:sp>
      <p:sp>
        <p:nvSpPr>
          <p:cNvPr id="24580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39219" indent="-28320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37630" indent="-227206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592042" indent="-227206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46453" indent="-227206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07265" indent="-22720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68077" indent="-22720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8889" indent="-22720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9701" indent="-22720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7848EDD9-5F7B-4EF5-B5A0-2066D7767B8A}" type="slidenum">
              <a:rPr lang="ru-RU" altLang="ru-RU" smtClean="0">
                <a:latin typeface="Arial" charset="0"/>
              </a:rPr>
              <a:pPr eaLnBrk="1" hangingPunct="1">
                <a:spcBef>
                  <a:spcPct val="0"/>
                </a:spcBef>
              </a:pPr>
              <a:t>2</a:t>
            </a:fld>
            <a:endParaRPr lang="ru-RU" altLang="ru-RU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047575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88900" y="744538"/>
            <a:ext cx="6619875" cy="3724275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6627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/>
          </a:p>
        </p:txBody>
      </p:sp>
      <p:sp>
        <p:nvSpPr>
          <p:cNvPr id="26628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39219" indent="-28320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37630" indent="-227206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592042" indent="-227206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46453" indent="-227206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07265" indent="-22720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68077" indent="-22720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8889" indent="-22720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9701" indent="-22720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B347772F-835E-442D-978F-A7FF71860463}" type="slidenum">
              <a:rPr lang="ru-RU" altLang="ru-RU" smtClean="0">
                <a:latin typeface="Arial" charset="0"/>
              </a:rPr>
              <a:pPr eaLnBrk="1" hangingPunct="1">
                <a:spcBef>
                  <a:spcPct val="0"/>
                </a:spcBef>
              </a:pPr>
              <a:t>5</a:t>
            </a:fld>
            <a:endParaRPr lang="ru-RU" altLang="ru-RU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722592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88900" y="744538"/>
            <a:ext cx="6619875" cy="3724275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6627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dirty="0"/>
          </a:p>
        </p:txBody>
      </p:sp>
      <p:sp>
        <p:nvSpPr>
          <p:cNvPr id="26628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39219" indent="-28320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37630" indent="-227206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592042" indent="-227206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46453" indent="-227206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07265" indent="-22720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68077" indent="-22720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8889" indent="-22720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9701" indent="-22720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B347772F-835E-442D-978F-A7FF71860463}" type="slidenum">
              <a:rPr lang="ru-RU" altLang="ru-RU" smtClean="0">
                <a:latin typeface="Arial" charset="0"/>
              </a:rPr>
              <a:pPr eaLnBrk="1" hangingPunct="1">
                <a:spcBef>
                  <a:spcPct val="0"/>
                </a:spcBef>
              </a:pPr>
              <a:t>6</a:t>
            </a:fld>
            <a:endParaRPr lang="ru-RU" altLang="ru-RU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722592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88900" y="744538"/>
            <a:ext cx="6619875" cy="3724275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6627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dirty="0"/>
          </a:p>
        </p:txBody>
      </p:sp>
      <p:sp>
        <p:nvSpPr>
          <p:cNvPr id="26628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39219" indent="-28320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37630" indent="-227206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592042" indent="-227206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46453" indent="-227206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07265" indent="-22720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68077" indent="-22720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8889" indent="-22720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9701" indent="-22720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B347772F-835E-442D-978F-A7FF71860463}" type="slidenum">
              <a:rPr lang="ru-RU" altLang="ru-RU" smtClean="0">
                <a:latin typeface="Arial" charset="0"/>
              </a:rPr>
              <a:pPr eaLnBrk="1" hangingPunct="1">
                <a:spcBef>
                  <a:spcPct val="0"/>
                </a:spcBef>
              </a:pPr>
              <a:t>7</a:t>
            </a:fld>
            <a:endParaRPr lang="ru-RU" altLang="ru-RU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722592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88900" y="744538"/>
            <a:ext cx="6619875" cy="3724275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6627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dirty="0"/>
          </a:p>
        </p:txBody>
      </p:sp>
      <p:sp>
        <p:nvSpPr>
          <p:cNvPr id="26628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39219" indent="-28320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37630" indent="-227206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592042" indent="-227206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46453" indent="-227206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07265" indent="-22720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68077" indent="-22720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8889" indent="-22720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9701" indent="-22720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B347772F-835E-442D-978F-A7FF71860463}" type="slidenum">
              <a:rPr lang="ru-RU" altLang="ru-RU" smtClean="0">
                <a:latin typeface="Arial" charset="0"/>
              </a:rPr>
              <a:pPr eaLnBrk="1" hangingPunct="1">
                <a:spcBef>
                  <a:spcPct val="0"/>
                </a:spcBef>
              </a:pPr>
              <a:t>8</a:t>
            </a:fld>
            <a:endParaRPr lang="ru-RU" altLang="ru-RU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72259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C18766-8376-4BD5-B67D-89A5109A11D9}" type="datetime1">
              <a:rPr lang="ru-RU"/>
              <a:pPr>
                <a:defRPr/>
              </a:pPr>
              <a:t>19.02.2025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Слайд из ??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822670-3AAD-4410-9531-33579DC45E2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88093738"/>
      </p:ext>
    </p:extLst>
  </p:cSld>
  <p:clrMapOvr>
    <a:masterClrMapping/>
  </p:clrMapOvr>
  <p:transition spd="slow">
    <p:pull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F20491-0300-4AE5-B5BC-1B45F5EF5ABE}" type="datetime1">
              <a:rPr lang="ru-RU"/>
              <a:pPr>
                <a:defRPr/>
              </a:pPr>
              <a:t>19.02.2025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Слайд из ??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61ED8B-8FAA-426C-AD92-40C9F4CCB23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1008351"/>
      </p:ext>
    </p:extLst>
  </p:cSld>
  <p:clrMapOvr>
    <a:masterClrMapping/>
  </p:clrMapOvr>
  <p:transition spd="slow">
    <p:pull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DDFF01-8AA2-4E27-B508-136628B0D46E}" type="datetime1">
              <a:rPr lang="ru-RU"/>
              <a:pPr>
                <a:defRPr/>
              </a:pPr>
              <a:t>19.02.2025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Слайд из ??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BA54AD-3BC1-43CD-99ED-558032BC8B9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77916641"/>
      </p:ext>
    </p:extLst>
  </p:cSld>
  <p:clrMapOvr>
    <a:masterClrMapping/>
  </p:clrMapOvr>
  <p:transition spd="slow">
    <p:pull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4AB860-55D8-4CDE-A0FA-49779BCC81BD}" type="datetime1">
              <a:rPr lang="ru-RU"/>
              <a:pPr>
                <a:defRPr/>
              </a:pPr>
              <a:t>19.02.2025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Слайд из ??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690D58-CE60-446D-AA5F-D73EC64356C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86302661"/>
      </p:ext>
    </p:extLst>
  </p:cSld>
  <p:clrMapOvr>
    <a:masterClrMapping/>
  </p:clrMapOvr>
  <p:transition spd="slow">
    <p:pull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001DBF-98DC-4E6F-B61A-4E75767A79C2}" type="datetime1">
              <a:rPr lang="ru-RU"/>
              <a:pPr>
                <a:defRPr/>
              </a:pPr>
              <a:t>19.02.2025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Слайд из ??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32F34E-8E78-4107-A0F0-CCE5052C555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64546837"/>
      </p:ext>
    </p:extLst>
  </p:cSld>
  <p:clrMapOvr>
    <a:masterClrMapping/>
  </p:clrMapOvr>
  <p:transition spd="slow">
    <p:pull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980F15-7C75-4109-BBDE-F9BA7D3D07AD}" type="datetime1">
              <a:rPr lang="ru-RU"/>
              <a:pPr>
                <a:defRPr/>
              </a:pPr>
              <a:t>19.02.2025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Слайд из ??</a:t>
            </a: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510E17-6D62-41A9-878E-B33E703DD17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1184011"/>
      </p:ext>
    </p:extLst>
  </p:cSld>
  <p:clrMapOvr>
    <a:masterClrMapping/>
  </p:clrMapOvr>
  <p:transition spd="slow">
    <p:pull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C340F1-7F19-4740-B42E-BB94E44B8D8E}" type="datetime1">
              <a:rPr lang="ru-RU"/>
              <a:pPr>
                <a:defRPr/>
              </a:pPr>
              <a:t>19.02.2025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Слайд из ??</a:t>
            </a:r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2C5FA7-5A06-46DE-8A5A-4F33113C265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86493109"/>
      </p:ext>
    </p:extLst>
  </p:cSld>
  <p:clrMapOvr>
    <a:masterClrMapping/>
  </p:clrMapOvr>
  <p:transition spd="slow">
    <p:pull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57B3C0-4C11-4BEC-84B1-5314186F62E5}" type="datetime1">
              <a:rPr lang="ru-RU"/>
              <a:pPr>
                <a:defRPr/>
              </a:pPr>
              <a:t>19.02.2025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Слайд из ??</a:t>
            </a:r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3728CE-D0C0-41A1-983D-F3AE603A10E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01516032"/>
      </p:ext>
    </p:extLst>
  </p:cSld>
  <p:clrMapOvr>
    <a:masterClrMapping/>
  </p:clrMapOvr>
  <p:transition spd="slow">
    <p:pull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972D94-5446-4998-BE68-8D5742EC51AF}" type="datetime1">
              <a:rPr lang="ru-RU"/>
              <a:pPr>
                <a:defRPr/>
              </a:pPr>
              <a:t>19.02.2025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Слайд из ??</a:t>
            </a:r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69AB64-8065-4C14-9A2E-57B97E22897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2090506"/>
      </p:ext>
    </p:extLst>
  </p:cSld>
  <p:clrMapOvr>
    <a:masterClrMapping/>
  </p:clrMapOvr>
  <p:transition spd="slow">
    <p:pull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3E5D51-3223-41F0-A970-9542939258CE}" type="datetime1">
              <a:rPr lang="ru-RU"/>
              <a:pPr>
                <a:defRPr/>
              </a:pPr>
              <a:t>19.02.2025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Слайд из ??</a:t>
            </a: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B78131-E8C4-4F86-B4A3-2629C892275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6571995"/>
      </p:ext>
    </p:extLst>
  </p:cSld>
  <p:clrMapOvr>
    <a:masterClrMapping/>
  </p:clrMapOvr>
  <p:transition spd="slow">
    <p:pull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025A16-AE55-413C-9131-D3A6D217FAA1}" type="datetime1">
              <a:rPr lang="ru-RU"/>
              <a:pPr>
                <a:defRPr/>
              </a:pPr>
              <a:t>19.02.2025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Слайд из ??</a:t>
            </a: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B54E74-3FEA-4828-A6B2-795B158E6A9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76822510"/>
      </p:ext>
    </p:extLst>
  </p:cSld>
  <p:clrMapOvr>
    <a:masterClrMapping/>
  </p:clrMapOvr>
  <p:transition spd="slow">
    <p:pull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05978"/>
            <a:ext cx="82296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200151"/>
            <a:ext cx="8229600" cy="33944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072514D7-8648-4CC5-B17C-BAD5D41ADA24}" type="datetime1">
              <a:rPr lang="ru-RU"/>
              <a:pPr>
                <a:defRPr/>
              </a:pPr>
              <a:t>19.02.2025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ru-RU"/>
              <a:t>Слайд из ??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6676694D-0C34-4D4A-AA3D-10A924E5CF3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pull/>
  </p:transition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одзаголовок 2"/>
          <p:cNvSpPr txBox="1">
            <a:spLocks/>
          </p:cNvSpPr>
          <p:nvPr/>
        </p:nvSpPr>
        <p:spPr>
          <a:xfrm>
            <a:off x="720725" y="141685"/>
            <a:ext cx="7883525" cy="359569"/>
          </a:xfrm>
          <a:prstGeom prst="rect">
            <a:avLst/>
          </a:prstGeom>
        </p:spPr>
        <p:txBody>
          <a:bodyPr>
            <a:normAutofit fontScale="62500" lnSpcReduction="20000"/>
          </a:bodyPr>
          <a:lstStyle/>
          <a:p>
            <a:pPr algn="ctr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3200" b="1" dirty="0">
                <a:solidFill>
                  <a:schemeClr val="bg1"/>
                </a:solidFill>
                <a:latin typeface="+mn-lt"/>
              </a:rPr>
              <a:t>ЭЛЕКТРОННЫЕ УСЛУГИ</a:t>
            </a:r>
            <a:r>
              <a:rPr lang="ru-RU" sz="2800" b="1" dirty="0">
                <a:solidFill>
                  <a:schemeClr val="bg1"/>
                </a:solidFill>
                <a:latin typeface="+mn-lt"/>
              </a:rPr>
              <a:t> </a:t>
            </a:r>
            <a:r>
              <a:rPr lang="ru-RU" sz="2600" dirty="0">
                <a:solidFill>
                  <a:schemeClr val="bg1"/>
                </a:solidFill>
                <a:latin typeface="+mn-lt"/>
              </a:rPr>
              <a:t>В СФЕРЕ ОБРАЗОВАНИЯ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87524" y="1312623"/>
            <a:ext cx="8568952" cy="2554545"/>
          </a:xfrm>
          <a:prstGeom prst="rect">
            <a:avLst/>
          </a:prstGeom>
          <a:noFill/>
          <a:scene3d>
            <a:camera prst="orthographicFront"/>
            <a:lightRig rig="soft" dir="t">
              <a:rot lat="0" lon="0" rev="10800000"/>
            </a:lightRig>
          </a:scene3d>
          <a:sp3d extrusionH="76200">
            <a:extrusionClr>
              <a:srgbClr val="333333"/>
            </a:extrusionClr>
          </a:sp3d>
        </p:spPr>
        <p:txBody>
          <a:bodyPr>
            <a:spAutoFit/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>
              <a:defRPr/>
            </a:pPr>
            <a:r>
              <a:rPr lang="ru-RU" sz="3200" b="1" spc="150" dirty="0">
                <a:ln w="11430"/>
                <a:solidFill>
                  <a:schemeClr val="tx2">
                    <a:lumMod val="75000"/>
                  </a:schemeClr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Об организации приема детей в первые классы </a:t>
            </a:r>
          </a:p>
          <a:p>
            <a:pPr algn="ctr">
              <a:defRPr/>
            </a:pPr>
            <a:r>
              <a:rPr lang="ru-RU" sz="3200" b="1" spc="150" dirty="0" smtClean="0">
                <a:ln w="11430"/>
                <a:solidFill>
                  <a:schemeClr val="tx2">
                    <a:lumMod val="75000"/>
                  </a:schemeClr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муниципальных </a:t>
            </a:r>
            <a:r>
              <a:rPr lang="ru-RU" sz="3200" b="1" spc="150" dirty="0">
                <a:ln w="11430"/>
                <a:solidFill>
                  <a:schemeClr val="tx2">
                    <a:lumMod val="75000"/>
                  </a:schemeClr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образовательных </a:t>
            </a:r>
            <a:r>
              <a:rPr lang="ru-RU" sz="3200" b="1" spc="150" dirty="0" smtClean="0">
                <a:ln w="11430"/>
                <a:solidFill>
                  <a:schemeClr val="tx2">
                    <a:lumMod val="75000"/>
                  </a:schemeClr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организаций городского округа Самара в </a:t>
            </a:r>
            <a:r>
              <a:rPr lang="ru-RU" sz="3200" b="1" spc="150" dirty="0" smtClean="0">
                <a:ln w="11430"/>
                <a:solidFill>
                  <a:schemeClr val="tx2">
                    <a:lumMod val="75000"/>
                  </a:schemeClr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2025 </a:t>
            </a:r>
            <a:r>
              <a:rPr lang="ru-RU" sz="3200" b="1" spc="150" dirty="0">
                <a:ln w="11430"/>
                <a:solidFill>
                  <a:schemeClr val="tx2">
                    <a:lumMod val="75000"/>
                  </a:schemeClr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году</a:t>
            </a:r>
          </a:p>
        </p:txBody>
      </p:sp>
      <p:pic>
        <p:nvPicPr>
          <p:cNvPr id="2052" name="Рисунок 5" descr="Подложка для презентации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0060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3" name="Рисунок 5" descr="Подложка для презентации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158853"/>
            <a:ext cx="9144000" cy="1004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0" name="Прямая соединительная линия 9"/>
          <p:cNvCxnSpPr/>
          <p:nvPr/>
        </p:nvCxnSpPr>
        <p:spPr>
          <a:xfrm flipV="1">
            <a:off x="0" y="1006079"/>
            <a:ext cx="9144000" cy="0"/>
          </a:xfrm>
          <a:prstGeom prst="line">
            <a:avLst/>
          </a:prstGeom>
          <a:ln w="190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 flipV="1">
            <a:off x="0" y="4157663"/>
            <a:ext cx="9144000" cy="0"/>
          </a:xfrm>
          <a:prstGeom prst="line">
            <a:avLst/>
          </a:prstGeom>
          <a:ln w="190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pull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Рисунок 5" descr="Подложка для презентации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0241"/>
            <a:ext cx="9144000" cy="6477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5" name="TextBox 25"/>
          <p:cNvSpPr txBox="1">
            <a:spLocks noChangeArrowheads="1"/>
          </p:cNvSpPr>
          <p:nvPr/>
        </p:nvSpPr>
        <p:spPr bwMode="auto">
          <a:xfrm>
            <a:off x="6156326" y="4462463"/>
            <a:ext cx="100806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ru-RU" altLang="ru-RU" sz="1800">
              <a:latin typeface="Arial" charset="0"/>
            </a:endParaRPr>
          </a:p>
        </p:txBody>
      </p:sp>
      <p:sp>
        <p:nvSpPr>
          <p:cNvPr id="3077" name="Прямоугольник 2"/>
          <p:cNvSpPr>
            <a:spLocks noChangeArrowheads="1"/>
          </p:cNvSpPr>
          <p:nvPr/>
        </p:nvSpPr>
        <p:spPr bwMode="auto">
          <a:xfrm>
            <a:off x="-19050" y="628651"/>
            <a:ext cx="9144000" cy="3400931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285750" indent="-285750" algn="ctr" eaLnBrk="1" hangingPunct="1">
              <a:spcBef>
                <a:spcPct val="0"/>
              </a:spcBef>
              <a:buFont typeface="Wingdings" pitchFamily="2" charset="2"/>
              <a:buChar char="ü"/>
              <a:defRPr/>
            </a:pPr>
            <a:r>
              <a:rPr lang="ru-RU" sz="15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Федеральный закон от 29.12.2012 № 273-ФЗ </a:t>
            </a:r>
          </a:p>
          <a:p>
            <a:pPr algn="ctr" eaLnBrk="1" hangingPunct="1">
              <a:spcBef>
                <a:spcPct val="0"/>
              </a:spcBef>
              <a:buNone/>
              <a:defRPr/>
            </a:pPr>
            <a:r>
              <a:rPr lang="ru-RU" sz="1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«Об образовании в Российской Федерации»</a:t>
            </a:r>
          </a:p>
          <a:p>
            <a:pPr algn="ctr" eaLnBrk="1" hangingPunct="1">
              <a:spcBef>
                <a:spcPct val="0"/>
              </a:spcBef>
              <a:buNone/>
              <a:defRPr/>
            </a:pPr>
            <a:endParaRPr lang="ru-RU" sz="1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ctr" eaLnBrk="1" hangingPunct="1">
              <a:spcBef>
                <a:spcPct val="0"/>
              </a:spcBef>
              <a:buFont typeface="Wingdings" panose="05000000000000000000" pitchFamily="2" charset="2"/>
              <a:buChar char="ü"/>
              <a:defRPr/>
            </a:pPr>
            <a:r>
              <a:rPr lang="ru-RU" sz="15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Приказ Минпросвещения России от 02.09.2020 № 458 (в редакции от 30.08.2023)</a:t>
            </a:r>
          </a:p>
          <a:p>
            <a:pPr algn="ctr" eaLnBrk="1" hangingPunct="1">
              <a:spcBef>
                <a:spcPct val="0"/>
              </a:spcBef>
              <a:buNone/>
              <a:defRPr/>
            </a:pPr>
            <a:r>
              <a:rPr lang="ru-RU" sz="1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«Об утверждении Порядка приема на обучение по образовательным программам начального общего, основного общего и среднего общего образования»</a:t>
            </a:r>
          </a:p>
          <a:p>
            <a:pPr algn="ctr" eaLnBrk="1" hangingPunct="1">
              <a:spcBef>
                <a:spcPct val="0"/>
              </a:spcBef>
              <a:buNone/>
              <a:defRPr/>
            </a:pPr>
            <a:r>
              <a:rPr lang="ru-RU" sz="1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285750" indent="-285750" algn="ctr" eaLnBrk="1" hangingPunct="1">
              <a:spcBef>
                <a:spcPct val="0"/>
              </a:spcBef>
              <a:buFont typeface="Wingdings" pitchFamily="2" charset="2"/>
              <a:buChar char="ü"/>
              <a:defRPr/>
            </a:pPr>
            <a:r>
              <a:rPr lang="ru-RU" sz="15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Приказ министерства образования и науки Самарской области от 27 марта 2024 г. </a:t>
            </a:r>
            <a:r>
              <a:rPr lang="ru-RU" sz="15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№ 210-од</a:t>
            </a:r>
            <a:br>
              <a:rPr lang="ru-RU" sz="15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"Об утверждении административного регламента предоставления министерством образования и науки Самарской области государственной услуги "Прием заявлений о зачислении в государственные и муниципальные образовательные организации Самарской области, реализующие программы общего образования"</a:t>
            </a:r>
            <a:endParaRPr lang="ru-RU" sz="1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ctr" eaLnBrk="1" hangingPunct="1">
              <a:spcBef>
                <a:spcPct val="0"/>
              </a:spcBef>
              <a:buFont typeface="Wingdings" panose="05000000000000000000" pitchFamily="2" charset="2"/>
              <a:buChar char="ü"/>
              <a:defRPr/>
            </a:pPr>
            <a:r>
              <a:rPr lang="ru-RU" sz="15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Правила </a:t>
            </a:r>
            <a:r>
              <a:rPr lang="ru-RU" sz="15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приема на обучение в конкретную организацию</a:t>
            </a:r>
            <a:r>
              <a:rPr lang="ru-RU" sz="1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осуществляющую образовательную деятельность по образовательным программам начального общего, основного общего и среднего общего образования (в части, не урегулированной законодательством об образовании)</a:t>
            </a:r>
          </a:p>
        </p:txBody>
      </p:sp>
      <p:sp>
        <p:nvSpPr>
          <p:cNvPr id="6" name="Подзаголовок 2"/>
          <p:cNvSpPr txBox="1">
            <a:spLocks/>
          </p:cNvSpPr>
          <p:nvPr/>
        </p:nvSpPr>
        <p:spPr bwMode="auto">
          <a:xfrm>
            <a:off x="530224" y="-17167"/>
            <a:ext cx="8506271" cy="7197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no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2400" b="1" dirty="0">
                <a:solidFill>
                  <a:schemeClr val="bg1"/>
                </a:solidFill>
                <a:cs typeface="Arial" pitchFamily="34" charset="0"/>
              </a:rPr>
              <a:t>Нормативная правовая база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ru-RU" sz="1400" b="1" dirty="0">
              <a:solidFill>
                <a:schemeClr val="bg1"/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3799532"/>
      </p:ext>
    </p:extLst>
  </p:cSld>
  <p:clrMapOvr>
    <a:masterClrMapping/>
  </p:clrMapOvr>
  <p:transition spd="slow">
    <p:pull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5" descr="Подложка для презентации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404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457200" y="36438"/>
            <a:ext cx="8229600" cy="349548"/>
          </a:xfrm>
        </p:spPr>
        <p:txBody>
          <a:bodyPr/>
          <a:lstStyle/>
          <a:p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Особенности приема в 1 класс в </a:t>
            </a:r>
            <a:r>
              <a:rPr lang="ru-RU" sz="2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2025 </a:t>
            </a:r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году</a:t>
            </a:r>
          </a:p>
        </p:txBody>
      </p:sp>
      <p:sp>
        <p:nvSpPr>
          <p:cNvPr id="7" name="Объект 6"/>
          <p:cNvSpPr>
            <a:spLocks noGrp="1"/>
          </p:cNvSpPr>
          <p:nvPr>
            <p:ph idx="1"/>
          </p:nvPr>
        </p:nvSpPr>
        <p:spPr>
          <a:xfrm>
            <a:off x="179512" y="483518"/>
            <a:ext cx="8856984" cy="4536504"/>
          </a:xfrm>
        </p:spPr>
        <p:txBody>
          <a:bodyPr/>
          <a:lstStyle/>
          <a:p>
            <a:pPr marL="0" indent="0" algn="just">
              <a:buNone/>
            </a:pPr>
            <a:r>
              <a:rPr lang="ru-RU" sz="1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Федеральный </a:t>
            </a:r>
            <a:r>
              <a:rPr lang="ru-RU" sz="1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закон от 28.12.2024 </a:t>
            </a:r>
            <a:r>
              <a:rPr lang="ru-RU" sz="1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№ </a:t>
            </a:r>
            <a:r>
              <a:rPr lang="ru-RU" sz="1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544-ФЗ </a:t>
            </a:r>
            <a:r>
              <a:rPr lang="ru-RU" sz="1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«О </a:t>
            </a:r>
            <a:r>
              <a:rPr lang="ru-RU" sz="1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внесении изменений в статьи 67 и 78 Федерального закона </a:t>
            </a:r>
            <a:r>
              <a:rPr lang="ru-RU" sz="1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«Об </a:t>
            </a:r>
            <a:r>
              <a:rPr lang="ru-RU" sz="1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образовании в Российской </a:t>
            </a:r>
            <a:r>
              <a:rPr lang="ru-RU" sz="1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Федерации» (вступает в силу с 01.04.2025)</a:t>
            </a:r>
          </a:p>
          <a:p>
            <a:pPr marL="0" indent="0" algn="just">
              <a:buNone/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ностранные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граждане принимаются на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обучение: </a:t>
            </a:r>
          </a:p>
          <a:p>
            <a:pPr algn="just">
              <a:buFontTx/>
              <a:buChar char="-"/>
            </a:pP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условии предъявления документа, подтверждающего законность их нахождения на территории Российской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Федерации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Tx/>
              <a:buChar char="-"/>
            </a:pP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условии успешного прохождения на бесплатной основе в государственной или муниципальной общеобразовательной организации тестирования на знание русского языка, достаточное для освоения указанных образовательных программ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(лица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не прошедшие тестирование на знание русского языка, достаточное для освоения образовательных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программ,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 допускаются до освоения указанных образовательных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программ).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 невыполнении указанных условий иностранным гражданам отказывается в прием на обучение.</a:t>
            </a:r>
          </a:p>
          <a:p>
            <a:pPr marL="0" indent="0" algn="just">
              <a:buNone/>
            </a:pP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1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ru-RU" sz="1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лиц первоочередной, внеочередной или преимущественной </a:t>
            </a:r>
            <a:r>
              <a:rPr lang="ru-RU" sz="1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льготы для зачисления в 1 класс будет доступен новый функционал</a:t>
            </a:r>
          </a:p>
          <a:p>
            <a:pPr marL="0" indent="0" algn="just">
              <a:buNone/>
            </a:pP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Возможность отложенной (автоматической)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отправки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черновика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момент открытия записи в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школу. </a:t>
            </a:r>
          </a:p>
          <a:p>
            <a:pPr marL="0" indent="0" algn="just">
              <a:buNone/>
            </a:pP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Функционал будет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доступен только во время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предзаполнения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черновика (с момента открытия формы и до старта записи в школу).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D690D58-CE60-446D-AA5F-D73EC64356CC}" type="slidenum">
              <a:rPr lang="ru-RU" smtClean="0"/>
              <a:pPr>
                <a:defRPr/>
              </a:pPr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64200049"/>
      </p:ext>
    </p:extLst>
  </p:cSld>
  <p:clrMapOvr>
    <a:masterClrMapping/>
  </p:clrMapOvr>
  <p:transition spd="slow">
    <p:pull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5" descr="Подложка для презентации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404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457200" y="36438"/>
            <a:ext cx="8229600" cy="349548"/>
          </a:xfrm>
        </p:spPr>
        <p:txBody>
          <a:bodyPr/>
          <a:lstStyle/>
          <a:p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Особенности приема в 1 класс в </a:t>
            </a:r>
            <a:r>
              <a:rPr lang="ru-RU" sz="2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2025 </a:t>
            </a:r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году</a:t>
            </a:r>
          </a:p>
        </p:txBody>
      </p:sp>
      <p:sp>
        <p:nvSpPr>
          <p:cNvPr id="7" name="Объект 6"/>
          <p:cNvSpPr>
            <a:spLocks noGrp="1"/>
          </p:cNvSpPr>
          <p:nvPr>
            <p:ph idx="1"/>
          </p:nvPr>
        </p:nvSpPr>
        <p:spPr>
          <a:xfrm>
            <a:off x="179512" y="588181"/>
            <a:ext cx="5328592" cy="3744416"/>
          </a:xfrm>
        </p:spPr>
        <p:txBody>
          <a:bodyPr/>
          <a:lstStyle/>
          <a:p>
            <a:pPr marL="0" indent="0" algn="ctr">
              <a:buNone/>
            </a:pPr>
            <a:r>
              <a:rPr lang="ru-RU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заявителей, подающих через ЕПГУ заявления о приеме детей, сестры или братья которых обучаются в той же школе</a:t>
            </a:r>
          </a:p>
          <a:p>
            <a:pPr marL="0" indent="0" algn="just">
              <a:buNone/>
            </a:pP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форме подачи заявления на ЕПГУ необходимо: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указать преимущественное право для зачисления </a:t>
            </a:r>
            <a:r>
              <a:rPr 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ребенка; </a:t>
            </a:r>
            <a:endParaRPr lang="ru-RU" sz="1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§"/>
            </a:pP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выбрать </a:t>
            </a:r>
            <a:r>
              <a:rPr 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школу;</a:t>
            </a:r>
            <a:endParaRPr lang="ru-RU" sz="1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§"/>
            </a:pP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ввести данные о брате или сестре, учащихся в выбранной школе: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фамилия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имя, отчество (при наличии) и дата рождения брата или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сестры. 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D690D58-CE60-446D-AA5F-D73EC64356CC}" type="slidenum">
              <a:rPr lang="ru-RU" smtClean="0"/>
              <a:pPr>
                <a:defRPr/>
              </a:pPr>
              <a:t>4</a:t>
            </a:fld>
            <a:endParaRPr lang="ru-RU"/>
          </a:p>
        </p:txBody>
      </p:sp>
      <p:pic>
        <p:nvPicPr>
          <p:cNvPr id="9" name="Рисунок 8">
            <a:extLst>
              <a:ext uri="{FF2B5EF4-FFF2-40B4-BE49-F238E27FC236}">
                <a16:creationId xmlns="" xmlns:a16="http://schemas.microsoft.com/office/drawing/2014/main" id="{EE767245-D1D9-4A35-BCD2-E8ACEDB4821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6136" y="483518"/>
            <a:ext cx="3125355" cy="44203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4353551"/>
      </p:ext>
    </p:extLst>
  </p:cSld>
  <p:clrMapOvr>
    <a:masterClrMapping/>
  </p:clrMapOvr>
  <p:transition spd="slow">
    <p:pull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Рисунок 5" descr="Подложка для презентации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0240"/>
            <a:ext cx="9144000" cy="404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3" name="Подзаголовок 2"/>
          <p:cNvSpPr txBox="1">
            <a:spLocks/>
          </p:cNvSpPr>
          <p:nvPr/>
        </p:nvSpPr>
        <p:spPr bwMode="auto">
          <a:xfrm>
            <a:off x="190501" y="34102"/>
            <a:ext cx="8856663" cy="395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indent="0" algn="ctr" eaLnBrk="1" hangingPunct="1">
              <a:spcBef>
                <a:spcPts val="0"/>
              </a:spcBef>
              <a:buNone/>
            </a:pPr>
            <a:r>
              <a:rPr lang="ru-RU" altLang="ru-RU" sz="2000" b="1" dirty="0">
                <a:solidFill>
                  <a:schemeClr val="bg1"/>
                </a:solidFill>
                <a:latin typeface="Arial" charset="0"/>
                <a:cs typeface="Arial" charset="0"/>
              </a:rPr>
              <a:t>Способы подачи заявлений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190501" y="417483"/>
            <a:ext cx="8856662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ru-RU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Самостоятельно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электронной форме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(электронное обращение) посредством федеральной государственной информационной системы «Единый портал государственных и муниципальных услуг (функций)» (далее - ЕПГУ). С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17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марта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2025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года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будет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открыто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предзаполнение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заявлений гражданами на ЕПГУ.</a:t>
            </a:r>
          </a:p>
          <a:p>
            <a:pPr algn="just">
              <a:defRPr/>
            </a:pP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defRPr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ru-RU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Лично в образовательную организацию, реализующую основные общеобразовательные программы (далее – ОО)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бумажном носителе.</a:t>
            </a:r>
          </a:p>
          <a:p>
            <a:pPr algn="just">
              <a:defRPr/>
            </a:pP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defRPr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ru-RU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Через операторов почтовой связи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общего пользования </a:t>
            </a:r>
            <a:r>
              <a:rPr lang="ru-RU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заказным письмом в ОО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 уведомлением о вручении.</a:t>
            </a: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44208" y="3579862"/>
            <a:ext cx="2488307" cy="14434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1765546"/>
      </p:ext>
    </p:extLst>
  </p:cSld>
  <p:clrMapOvr>
    <a:masterClrMapping/>
  </p:clrMapOvr>
  <p:transition spd="slow">
    <p:pull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Рисунок 5" descr="Подложка для презентации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0240"/>
            <a:ext cx="9144000" cy="404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3" name="Подзаголовок 2"/>
          <p:cNvSpPr txBox="1">
            <a:spLocks/>
          </p:cNvSpPr>
          <p:nvPr/>
        </p:nvSpPr>
        <p:spPr bwMode="auto">
          <a:xfrm>
            <a:off x="190940" y="2122"/>
            <a:ext cx="8856663" cy="395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indent="0" algn="ctr" eaLnBrk="1" hangingPunct="1">
              <a:spcBef>
                <a:spcPts val="0"/>
              </a:spcBef>
              <a:buNone/>
            </a:pPr>
            <a:r>
              <a:rPr lang="ru-RU" altLang="ru-RU" sz="2000" b="1" dirty="0">
                <a:solidFill>
                  <a:schemeClr val="bg1"/>
                </a:solidFill>
                <a:latin typeface="Arial" charset="0"/>
                <a:cs typeface="Arial" charset="0"/>
              </a:rPr>
              <a:t>Контрольные точки приемной кампании </a:t>
            </a:r>
            <a:r>
              <a:rPr lang="ru-RU" altLang="ru-RU" sz="2000" b="1" dirty="0" smtClean="0">
                <a:solidFill>
                  <a:schemeClr val="bg1"/>
                </a:solidFill>
                <a:latin typeface="Arial" charset="0"/>
                <a:cs typeface="Arial" charset="0"/>
              </a:rPr>
              <a:t>2025 </a:t>
            </a:r>
            <a:r>
              <a:rPr lang="ru-RU" altLang="ru-RU" sz="2000" b="1" dirty="0">
                <a:solidFill>
                  <a:schemeClr val="bg1"/>
                </a:solidFill>
                <a:latin typeface="Arial" charset="0"/>
                <a:cs typeface="Arial" charset="0"/>
              </a:rPr>
              <a:t>года </a:t>
            </a:r>
            <a:r>
              <a:rPr lang="ru-RU" altLang="ru-RU" sz="2000" b="1" dirty="0">
                <a:solidFill>
                  <a:srgbClr val="FF0000"/>
                </a:solidFill>
                <a:latin typeface="Arial" charset="0"/>
                <a:cs typeface="Arial" charset="0"/>
              </a:rPr>
              <a:t>(1 волна)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267842" y="429390"/>
            <a:ext cx="8624637" cy="43088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Clr>
                <a:srgbClr val="C00000"/>
              </a:buClr>
              <a:buFont typeface="Wingdings" panose="05000000000000000000" pitchFamily="2" charset="2"/>
              <a:buChar char="ü"/>
              <a:defRPr/>
            </a:pPr>
            <a:r>
              <a:rPr lang="ru-RU" sz="1500" b="1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Заполнение в личных кабинетах на ЕПГУ черновиков заявлений о приеме в 1 класс </a:t>
            </a:r>
            <a:r>
              <a:rPr lang="ru-RU" sz="1500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1500" spc="-2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</a:t>
            </a:r>
            <a:r>
              <a:rPr lang="ru-RU" sz="1500" spc="-2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17.03.2025.</a:t>
            </a:r>
            <a:endParaRPr lang="ru-RU" sz="1500" spc="-2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1450" indent="-171450" algn="just">
              <a:buClr>
                <a:srgbClr val="C00000"/>
              </a:buClr>
              <a:buFont typeface="Wingdings" panose="05000000000000000000" pitchFamily="2" charset="2"/>
              <a:buChar char="ü"/>
              <a:defRPr/>
            </a:pPr>
            <a:endParaRPr lang="ru-RU" sz="800" spc="-2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Clr>
                <a:srgbClr val="C00000"/>
              </a:buClr>
              <a:buFont typeface="Wingdings" panose="05000000000000000000" pitchFamily="2" charset="2"/>
              <a:buChar char="ü"/>
              <a:defRPr/>
            </a:pPr>
            <a:r>
              <a:rPr lang="ru-RU" sz="1500" b="1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Подача заявлений в 1 классы на всей территории Самарской области для всех ОО </a:t>
            </a:r>
            <a:r>
              <a:rPr lang="ru-RU" sz="1500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1500" spc="-2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</a:t>
            </a:r>
            <a:r>
              <a:rPr lang="ru-RU" sz="1500" spc="-2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01.04.2025 </a:t>
            </a:r>
            <a:r>
              <a:rPr lang="ru-RU" sz="1500" spc="-2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(09:00 по местному времени).</a:t>
            </a:r>
          </a:p>
          <a:p>
            <a:pPr marL="171450" indent="-171450" algn="just">
              <a:buClr>
                <a:srgbClr val="C00000"/>
              </a:buClr>
              <a:buFont typeface="Wingdings" panose="05000000000000000000" pitchFamily="2" charset="2"/>
              <a:buChar char="ü"/>
              <a:defRPr/>
            </a:pPr>
            <a:endParaRPr lang="ru-RU" sz="900" spc="-2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Clr>
                <a:srgbClr val="C00000"/>
              </a:buClr>
              <a:buFont typeface="Wingdings" panose="05000000000000000000" pitchFamily="2" charset="2"/>
              <a:buChar char="ü"/>
              <a:defRPr/>
            </a:pPr>
            <a:r>
              <a:rPr lang="ru-RU" sz="1500" b="1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Прием и регистрация (в модуле «Е-услуги. Образование») заявлений, подаваемых лично или почтой </a:t>
            </a:r>
            <a:r>
              <a:rPr lang="ru-RU" sz="1500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1500" spc="-2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</a:t>
            </a:r>
            <a:r>
              <a:rPr lang="ru-RU" sz="1500" spc="-2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01.04.2025 </a:t>
            </a:r>
            <a:r>
              <a:rPr lang="ru-RU" sz="1500" spc="-2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9:00.</a:t>
            </a:r>
          </a:p>
          <a:p>
            <a:pPr marL="171450" indent="-171450" algn="just">
              <a:buClr>
                <a:srgbClr val="C00000"/>
              </a:buClr>
              <a:buFont typeface="Wingdings" panose="05000000000000000000" pitchFamily="2" charset="2"/>
              <a:buChar char="ü"/>
              <a:defRPr/>
            </a:pPr>
            <a:endParaRPr lang="ru-RU" sz="800" spc="-2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Clr>
                <a:srgbClr val="C00000"/>
              </a:buClr>
              <a:buFont typeface="Wingdings" panose="05000000000000000000" pitchFamily="2" charset="2"/>
              <a:buChar char="ü"/>
              <a:defRPr/>
            </a:pPr>
            <a:r>
              <a:rPr lang="ru-RU" sz="1500" b="1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Период регистрации заявлений в 1 классы </a:t>
            </a:r>
            <a:r>
              <a:rPr lang="ru-RU" sz="1500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1500" spc="-2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</a:t>
            </a:r>
            <a:r>
              <a:rPr lang="ru-RU" sz="1500" spc="-2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01.04.2025 </a:t>
            </a:r>
            <a:r>
              <a:rPr lang="ru-RU" sz="1500" spc="-2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</a:t>
            </a:r>
            <a:r>
              <a:rPr lang="ru-RU" sz="1500" spc="-2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30.06.2025.</a:t>
            </a:r>
            <a:endParaRPr lang="ru-RU" sz="1500" spc="-2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1450" indent="-171450" algn="just">
              <a:buClr>
                <a:srgbClr val="C00000"/>
              </a:buClr>
              <a:buFont typeface="Wingdings" panose="05000000000000000000" pitchFamily="2" charset="2"/>
              <a:buChar char="ü"/>
              <a:defRPr/>
            </a:pPr>
            <a:endParaRPr lang="ru-RU" sz="800" spc="-2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Clr>
                <a:srgbClr val="C00000"/>
              </a:buClr>
              <a:buFont typeface="Wingdings" panose="05000000000000000000" pitchFamily="2" charset="2"/>
              <a:buChar char="ü"/>
              <a:defRPr/>
            </a:pPr>
            <a:r>
              <a:rPr lang="ru-RU" sz="1500" b="1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Опубликование на официальных сайтах ОО (раздел «Прием в 1 класс») и информационных стендах в ОО Реестров зарегистрированных заявлений </a:t>
            </a:r>
            <a:r>
              <a:rPr lang="ru-RU" sz="1500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1500" spc="-2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</a:t>
            </a:r>
            <a:r>
              <a:rPr lang="ru-RU" sz="1500" spc="-2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02.04.2025;</a:t>
            </a:r>
            <a:r>
              <a:rPr lang="ru-RU" sz="1500" i="1" spc="-2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spc="-2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обновление реестра – в течение суток после регистрации новых заявлений.</a:t>
            </a:r>
          </a:p>
          <a:p>
            <a:pPr marL="285750" indent="-285750" algn="just">
              <a:buClr>
                <a:srgbClr val="C00000"/>
              </a:buClr>
              <a:buFont typeface="Wingdings" panose="05000000000000000000" pitchFamily="2" charset="2"/>
              <a:buChar char="ü"/>
              <a:defRPr/>
            </a:pPr>
            <a:endParaRPr lang="ru-RU" sz="800" i="1" spc="-2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Clr>
                <a:srgbClr val="C00000"/>
              </a:buClr>
              <a:buFont typeface="Wingdings" panose="05000000000000000000" pitchFamily="2" charset="2"/>
              <a:buChar char="ü"/>
              <a:defRPr/>
            </a:pPr>
            <a:r>
              <a:rPr lang="ru-RU" sz="1500" b="1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Работа ОО с родителями по сверке данных, указанных в заявлении, с оригиналами подтверждающих документов </a:t>
            </a:r>
            <a:r>
              <a:rPr lang="ru-RU" sz="1500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1500" spc="-2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</a:t>
            </a:r>
            <a:r>
              <a:rPr lang="ru-RU" sz="1500" spc="-2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01.06.2025 </a:t>
            </a:r>
            <a:r>
              <a:rPr lang="ru-RU" sz="1500" spc="-2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</a:t>
            </a:r>
            <a:r>
              <a:rPr lang="ru-RU" sz="1500" spc="-2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30.06.2025.</a:t>
            </a:r>
            <a:endParaRPr lang="ru-RU" sz="1500" spc="-2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1450" indent="-171450" algn="just">
              <a:buClr>
                <a:srgbClr val="C00000"/>
              </a:buClr>
              <a:buFont typeface="Wingdings" panose="05000000000000000000" pitchFamily="2" charset="2"/>
              <a:buChar char="ü"/>
              <a:defRPr/>
            </a:pPr>
            <a:endParaRPr lang="ru-RU" sz="800" spc="-2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Clr>
                <a:srgbClr val="C00000"/>
              </a:buClr>
              <a:buFont typeface="Wingdings" panose="05000000000000000000" pitchFamily="2" charset="2"/>
              <a:buChar char="ü"/>
              <a:defRPr/>
            </a:pPr>
            <a:r>
              <a:rPr lang="ru-RU" sz="1500" b="1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Принятие решений по всем зарегистрированным заявлениям:</a:t>
            </a:r>
          </a:p>
          <a:p>
            <a:pPr lvl="1" algn="just">
              <a:buClr>
                <a:srgbClr val="C00000"/>
              </a:buClr>
              <a:defRPr/>
            </a:pPr>
            <a:r>
              <a:rPr lang="ru-RU" sz="1500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1) поступившим в ОО, </a:t>
            </a:r>
            <a:r>
              <a:rPr lang="ru-RU" sz="1500" u="sng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закрепленные за всем </a:t>
            </a:r>
            <a:r>
              <a:rPr lang="ru-RU" sz="1500" u="sng" spc="-2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муниципалитетом </a:t>
            </a:r>
            <a:r>
              <a:rPr lang="ru-RU" sz="1500" spc="-2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ru-RU" sz="1500" spc="-2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spc="-2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01.07.2025 </a:t>
            </a:r>
            <a:r>
              <a:rPr lang="ru-RU" sz="1500" spc="-2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(до </a:t>
            </a:r>
            <a:r>
              <a:rPr lang="ru-RU" sz="1500" spc="-2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14:00</a:t>
            </a:r>
            <a:r>
              <a:rPr lang="ru-RU" sz="1500" spc="-2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ru-RU" sz="1500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lvl="1" algn="just">
              <a:buClr>
                <a:srgbClr val="C00000"/>
              </a:buClr>
              <a:defRPr/>
            </a:pPr>
            <a:r>
              <a:rPr lang="ru-RU" sz="1500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2) поступившим в ОО, </a:t>
            </a:r>
            <a:r>
              <a:rPr lang="ru-RU" sz="1500" u="sng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закрепленные за конкретными адресами</a:t>
            </a:r>
            <a:r>
              <a:rPr lang="ru-RU" sz="1500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1500" spc="-2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02.07.2025 </a:t>
            </a:r>
            <a:r>
              <a:rPr lang="ru-RU" sz="1500" spc="-2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1500" spc="-2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03.07.2025 </a:t>
            </a:r>
            <a:r>
              <a:rPr lang="ru-RU" sz="1500" spc="-2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(до </a:t>
            </a:r>
            <a:r>
              <a:rPr lang="ru-RU" sz="1500" spc="-2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14:00</a:t>
            </a:r>
            <a:r>
              <a:rPr lang="ru-RU" sz="1500" spc="-2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1004369520"/>
      </p:ext>
    </p:extLst>
  </p:cSld>
  <p:clrMapOvr>
    <a:masterClrMapping/>
  </p:clrMapOvr>
  <p:transition spd="slow">
    <p:pull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Рисунок 5" descr="Подложка для презентации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0240"/>
            <a:ext cx="9144000" cy="404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3" name="Подзаголовок 2"/>
          <p:cNvSpPr txBox="1">
            <a:spLocks/>
          </p:cNvSpPr>
          <p:nvPr/>
        </p:nvSpPr>
        <p:spPr bwMode="auto">
          <a:xfrm>
            <a:off x="190940" y="2122"/>
            <a:ext cx="8856663" cy="395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indent="0" algn="ctr" eaLnBrk="1" hangingPunct="1">
              <a:spcBef>
                <a:spcPts val="0"/>
              </a:spcBef>
              <a:buNone/>
            </a:pPr>
            <a:r>
              <a:rPr lang="ru-RU" altLang="ru-RU" sz="2000" b="1" dirty="0">
                <a:solidFill>
                  <a:schemeClr val="bg1"/>
                </a:solidFill>
                <a:latin typeface="Arial" charset="0"/>
                <a:cs typeface="Arial" charset="0"/>
              </a:rPr>
              <a:t>Контрольные точки приемной кампании </a:t>
            </a:r>
            <a:r>
              <a:rPr lang="ru-RU" altLang="ru-RU" sz="2000" b="1" dirty="0" smtClean="0">
                <a:solidFill>
                  <a:schemeClr val="bg1"/>
                </a:solidFill>
                <a:latin typeface="Arial" charset="0"/>
                <a:cs typeface="Arial" charset="0"/>
              </a:rPr>
              <a:t>2025 </a:t>
            </a:r>
            <a:r>
              <a:rPr lang="ru-RU" altLang="ru-RU" sz="2000" b="1" dirty="0">
                <a:solidFill>
                  <a:schemeClr val="bg1"/>
                </a:solidFill>
                <a:latin typeface="Arial" charset="0"/>
                <a:cs typeface="Arial" charset="0"/>
              </a:rPr>
              <a:t>года </a:t>
            </a:r>
            <a:r>
              <a:rPr lang="ru-RU" altLang="ru-RU" sz="2000" b="1" dirty="0">
                <a:solidFill>
                  <a:srgbClr val="FF0000"/>
                </a:solidFill>
                <a:latin typeface="Arial" charset="0"/>
                <a:cs typeface="Arial" charset="0"/>
              </a:rPr>
              <a:t>(2 волна)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378960" y="555526"/>
            <a:ext cx="8480622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ü"/>
              <a:defRPr/>
            </a:pPr>
            <a:r>
              <a:rPr lang="ru-RU" sz="1600" b="1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Обновление сведений о количестве свободных мест для приема на официальных сайтах ОО (раздел «Прием в 1 класс») и информационных стендах в ОО </a:t>
            </a:r>
            <a:r>
              <a:rPr lang="ru-RU" sz="1600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1600" spc="-2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05.07.2025</a:t>
            </a:r>
            <a:r>
              <a:rPr lang="ru-RU" sz="1600" spc="-2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1600" i="1" spc="-2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defRPr/>
            </a:pPr>
            <a:endParaRPr lang="ru-RU" sz="1600" i="1" spc="-2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  <a:defRPr/>
            </a:pPr>
            <a:r>
              <a:rPr lang="ru-RU" sz="1600" b="1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Регистрация заявлений о приеме на свободные места </a:t>
            </a:r>
            <a:r>
              <a:rPr lang="ru-RU" sz="1600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1600" spc="-2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9:00 </a:t>
            </a:r>
            <a:r>
              <a:rPr lang="ru-RU" sz="1600" spc="-2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06.07.2025 </a:t>
            </a:r>
            <a:r>
              <a:rPr lang="ru-RU" sz="1600" spc="-2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</a:t>
            </a:r>
            <a:r>
              <a:rPr lang="ru-RU" sz="1600" spc="-2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05.09.2025.</a:t>
            </a:r>
            <a:endParaRPr lang="ru-RU" sz="1600" spc="-2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defRPr/>
            </a:pPr>
            <a:endParaRPr lang="ru-RU" sz="1600" spc="-2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  <a:defRPr/>
            </a:pPr>
            <a:r>
              <a:rPr lang="ru-RU" sz="1600" b="1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Опубликование на официальных сайтах ОО (раздел «Прием в 1 класс») и информационных стендах в ОО Реестров зарегистрированных заявлений </a:t>
            </a:r>
            <a:r>
              <a:rPr lang="ru-RU" sz="1600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1600" spc="-2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</a:t>
            </a:r>
            <a:r>
              <a:rPr lang="ru-RU" sz="1600" spc="-2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07.07.2025; </a:t>
            </a:r>
            <a:r>
              <a:rPr lang="ru-RU" sz="1600" spc="-2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обновление реестра – в течение суток после регистрации новых заявлений.</a:t>
            </a:r>
          </a:p>
          <a:p>
            <a:pPr algn="just">
              <a:defRPr/>
            </a:pPr>
            <a:endParaRPr lang="ru-RU" sz="1600" i="1" spc="-2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  <a:defRPr/>
            </a:pPr>
            <a:r>
              <a:rPr lang="ru-RU" sz="1600" b="1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Работа ОО с родителями по сверке данных, указанных в заявлении, с оригиналами подтверждающих документов (по заявлениям, зарегистрированным с 06.07.2024) </a:t>
            </a:r>
            <a:r>
              <a:rPr lang="ru-RU" sz="1600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1600" spc="-2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</a:t>
            </a:r>
            <a:r>
              <a:rPr lang="ru-RU" sz="1600" spc="-2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06.07.2025 </a:t>
            </a:r>
            <a:r>
              <a:rPr lang="ru-RU" sz="1600" spc="-2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</a:t>
            </a:r>
            <a:r>
              <a:rPr lang="ru-RU" sz="1600" spc="-2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05.09.2025.</a:t>
            </a:r>
            <a:endParaRPr lang="ru-RU" sz="1600" spc="-2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defRPr/>
            </a:pPr>
            <a:endParaRPr lang="ru-RU" sz="1600" spc="-2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  <a:defRPr/>
            </a:pPr>
            <a:r>
              <a:rPr lang="ru-RU" sz="1600" b="1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Принятие решений по всем зарегистрированным заявлениям </a:t>
            </a:r>
            <a:r>
              <a:rPr lang="ru-RU" sz="1600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1600" spc="-2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течение 5 рабочих дней после приема заявления о приеме на обучение и представленных документов. </a:t>
            </a:r>
          </a:p>
        </p:txBody>
      </p:sp>
    </p:spTree>
    <p:extLst>
      <p:ext uri="{BB962C8B-B14F-4D97-AF65-F5344CB8AC3E}">
        <p14:creationId xmlns:p14="http://schemas.microsoft.com/office/powerpoint/2010/main" val="2218007594"/>
      </p:ext>
    </p:extLst>
  </p:cSld>
  <p:clrMapOvr>
    <a:masterClrMapping/>
  </p:clrMapOvr>
  <p:transition spd="slow">
    <p:pull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Рисунок 5" descr="Подложка для презентации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0240"/>
            <a:ext cx="9144000" cy="404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3" name="Подзаголовок 2"/>
          <p:cNvSpPr txBox="1">
            <a:spLocks/>
          </p:cNvSpPr>
          <p:nvPr/>
        </p:nvSpPr>
        <p:spPr bwMode="auto">
          <a:xfrm>
            <a:off x="190501" y="-55786"/>
            <a:ext cx="8856663" cy="395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buNone/>
            </a:pPr>
            <a:r>
              <a:rPr lang="ru-RU" altLang="ru-RU" sz="2400" b="1" dirty="0">
                <a:solidFill>
                  <a:schemeClr val="bg1"/>
                </a:solidFill>
                <a:latin typeface="Arial" charset="0"/>
                <a:cs typeface="Arial" charset="0"/>
              </a:rPr>
              <a:t>Задачи руководителей ОО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467544" y="417483"/>
            <a:ext cx="8485956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ru-RU" sz="1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срок до </a:t>
            </a:r>
            <a:r>
              <a:rPr lang="ru-RU" sz="1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24.02.2025:</a:t>
            </a:r>
            <a:endParaRPr lang="ru-RU" sz="1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Wingdings" panose="05000000000000000000" pitchFamily="2" charset="2"/>
              <a:buChar char="ü"/>
              <a:defRPr/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создать (обновить) тематические разделы «Прием в 1 класс» на официальных сайтах ОО, обеспечить контроль корректности и своевременности размещения актуальной информации.</a:t>
            </a:r>
          </a:p>
          <a:p>
            <a:pPr algn="just">
              <a:defRPr/>
            </a:pP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defRPr/>
            </a:pPr>
            <a:r>
              <a:rPr lang="ru-RU" sz="1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срок до </a:t>
            </a:r>
            <a:r>
              <a:rPr lang="ru-RU" sz="1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03.03.2025:</a:t>
            </a:r>
            <a:endParaRPr lang="ru-RU" sz="1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  <a:defRPr/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провести прием заявлений родителей воспитанников дошкольных групп (структурных подразделений, отделений) о продолжении обучения в 1 классе данной </a:t>
            </a:r>
            <a:r>
              <a:rPr lang="ru-RU" sz="1400">
                <a:latin typeface="Times New Roman" panose="02020603050405020304" pitchFamily="18" charset="0"/>
                <a:cs typeface="Times New Roman" panose="02020603050405020304" pitchFamily="18" charset="0"/>
              </a:rPr>
              <a:t>ОО</a:t>
            </a:r>
            <a:r>
              <a:rPr lang="ru-RU" sz="1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  <a:defRPr/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создать в модуле «Е-услуги. Образование»:</a:t>
            </a:r>
          </a:p>
          <a:p>
            <a:pPr algn="just">
              <a:defRPr/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- параллели первых классов (две параллели создаются в случае реализации адаптированной образовательной программы в 1 классе);</a:t>
            </a:r>
          </a:p>
          <a:p>
            <a:pPr algn="just">
              <a:defRPr/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- указать число свободных мест в параллелях (за вычетом количества заявлений от родителей детей, обучающихся в  дошкольных группах о продолжении обучения в 1 классе данной ОО);</a:t>
            </a:r>
          </a:p>
          <a:p>
            <a:pPr algn="just">
              <a:defRPr/>
            </a:pP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defRPr/>
            </a:pPr>
            <a:r>
              <a:rPr lang="ru-RU" sz="1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</a:t>
            </a:r>
            <a:r>
              <a:rPr lang="ru-RU" sz="1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01.04.2025 </a:t>
            </a:r>
            <a:r>
              <a:rPr lang="ru-RU" sz="1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</a:t>
            </a:r>
            <a:r>
              <a:rPr lang="ru-RU" sz="1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05.09.2026:</a:t>
            </a:r>
            <a:endParaRPr lang="ru-RU" sz="1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  <a:defRPr/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Организовать работу в рамках приемной кампании в соответствии со сроками контрольных точек 1 и 2 волны приема.</a:t>
            </a:r>
          </a:p>
        </p:txBody>
      </p:sp>
    </p:spTree>
    <p:extLst>
      <p:ext uri="{BB962C8B-B14F-4D97-AF65-F5344CB8AC3E}">
        <p14:creationId xmlns:p14="http://schemas.microsoft.com/office/powerpoint/2010/main" val="1688701558"/>
      </p:ext>
    </p:extLst>
  </p:cSld>
  <p:clrMapOvr>
    <a:masterClrMapping/>
  </p:clrMapOvr>
  <p:transition spd="slow">
    <p:pull/>
  </p:transition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34657</TotalTime>
  <Words>892</Words>
  <Application>Microsoft Office PowerPoint</Application>
  <PresentationFormat>Экран (16:9)</PresentationFormat>
  <Paragraphs>81</Paragraphs>
  <Slides>8</Slides>
  <Notes>6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Презентация PowerPoint</vt:lpstr>
      <vt:lpstr>Презентация PowerPoint</vt:lpstr>
      <vt:lpstr>Особенности приема в 1 класс в 2025 году</vt:lpstr>
      <vt:lpstr>Особенности приема в 1 класс в 2025 году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Alekseenko</dc:creator>
  <cp:lastModifiedBy>Бурцев Данила Павлович</cp:lastModifiedBy>
  <cp:revision>1434</cp:revision>
  <cp:lastPrinted>2024-02-14T08:05:05Z</cp:lastPrinted>
  <dcterms:created xsi:type="dcterms:W3CDTF">2011-08-02T12:15:49Z</dcterms:created>
  <dcterms:modified xsi:type="dcterms:W3CDTF">2025-02-19T11:11:51Z</dcterms:modified>
</cp:coreProperties>
</file>